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3" r:id="rId7"/>
    <p:sldId id="264"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3" autoAdjust="0"/>
    <p:restoredTop sz="94660"/>
  </p:normalViewPr>
  <p:slideViewPr>
    <p:cSldViewPr snapToGrid="0">
      <p:cViewPr varScale="1">
        <p:scale>
          <a:sx n="63" d="100"/>
          <a:sy n="63" d="100"/>
        </p:scale>
        <p:origin x="91" y="60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ECFAE-9022-41AF-B5E6-D9335247BC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12C770B-9328-4A5C-AF38-EE6133C3B5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661769-D5CA-4202-9DBF-95536664C432}"/>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EFB1D5B6-DF2F-4737-80C1-AE761FDC293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0A1FE8B-B018-4833-B8F0-34194D63E969}"/>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39203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FABA3-9396-4A27-98F8-AED929A2E9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3AF51F-39B2-4FC8-B9BF-CE0BC15ED6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E67C7A-63E0-4722-A947-ACAAF25956B9}"/>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CB870A9B-8C22-4EC7-A4FF-4D33F20966B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ACA6104-C10C-424F-B585-7F13D0F48D4B}"/>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325111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69AF02-CB6D-4BC4-9934-C816C18C49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97CCE7-870E-4AD4-9456-6D11D4946B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B5ECE8-0848-452D-AC42-0AFD6038BEED}"/>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A6ED30D1-73A0-48DE-A92C-2D536D52EFD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F32FCFA-A340-4EB2-9BD1-A1F2CEBC168B}"/>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330094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6AAB0-CE8E-4C49-8CB7-B1FD308A81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99E198-DD86-4B23-957A-685BB1E51AD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94BC83-A22E-4F65-980D-2EF7D2A2E105}"/>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1B1BC953-5809-4C72-8F34-D2149D30111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53C58CE-DBB1-41FF-A61C-18D9327971F2}"/>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280868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BAABC-6B9C-4EDC-9060-25E528B65F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4BEEA1-45B2-43B5-B6FF-DF50580FD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295CB4-AD74-4524-BCAF-D26288BA9019}"/>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3BB338E2-7E26-43A8-A451-0E0D0BE8C27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8D88E2F-8D84-4C47-A3E0-0ED0916822DB}"/>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216184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4719-CF5A-4F8A-8FE8-07C5771E34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7CCA55-D31E-4AB2-95C7-513970453F7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F426E1E-EED9-4054-B462-7D006970F6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92E4EB-CE77-4C8E-B1B5-D2DB26A39C54}"/>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6" name="Footer Placeholder 5">
            <a:extLst>
              <a:ext uri="{FF2B5EF4-FFF2-40B4-BE49-F238E27FC236}">
                <a16:creationId xmlns:a16="http://schemas.microsoft.com/office/drawing/2014/main" id="{CDDF793C-0F20-4451-8ECC-6C19136ED99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0904191-4D22-42DB-8E3E-834CEF8EC198}"/>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3443990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B1A2-0CB2-4156-9F32-DC81A775BBD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D68626-B116-466D-96D8-B2DB8C157A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7F376A-5D58-4B6A-9743-EC0EEA4266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41061E8-9BB2-4AA0-B00F-C76E46F422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615B37-8338-4C67-B996-F6B1BCDA8B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5BD27F-655D-40F2-AE9F-EE9AB6A83231}"/>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8" name="Footer Placeholder 7">
            <a:extLst>
              <a:ext uri="{FF2B5EF4-FFF2-40B4-BE49-F238E27FC236}">
                <a16:creationId xmlns:a16="http://schemas.microsoft.com/office/drawing/2014/main" id="{DB9D70A8-1092-4827-A776-1E1595536920}"/>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4ABA55E-DBE8-42E0-ACFC-C3E986CD50F4}"/>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242616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7AD85-8AF5-4656-AB9E-63577B017E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2C5A57-51A8-48F5-A310-8D7706B273CC}"/>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4" name="Footer Placeholder 3">
            <a:extLst>
              <a:ext uri="{FF2B5EF4-FFF2-40B4-BE49-F238E27FC236}">
                <a16:creationId xmlns:a16="http://schemas.microsoft.com/office/drawing/2014/main" id="{EC67AC62-43F0-41AC-B81A-5BE89BA844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C0C2537-0BD9-4982-8198-5BB60FD37F04}"/>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100074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9DC494-674E-494C-8324-20065154A2F7}"/>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3" name="Footer Placeholder 2">
            <a:extLst>
              <a:ext uri="{FF2B5EF4-FFF2-40B4-BE49-F238E27FC236}">
                <a16:creationId xmlns:a16="http://schemas.microsoft.com/office/drawing/2014/main" id="{E393ED9D-B0CF-4371-B994-69DD96D2166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542D0FDA-E082-4C4C-8F9A-8144D14A8918}"/>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195677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DDA6-7CAF-49CC-A47B-4891D5A8D6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34DEB78-6506-46AD-932A-194F556CE1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D44EFC7-3FD6-46A7-9648-F5A55EFDD9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5EAC99-AB29-4643-8F10-01C12BC1A252}"/>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6" name="Footer Placeholder 5">
            <a:extLst>
              <a:ext uri="{FF2B5EF4-FFF2-40B4-BE49-F238E27FC236}">
                <a16:creationId xmlns:a16="http://schemas.microsoft.com/office/drawing/2014/main" id="{33D1FE70-2EFF-4708-B432-A84BC030E34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CC84616-CB9B-42EC-9464-0DB6C253C32B}"/>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131073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75BE9-1338-439A-BC16-F6C8BBA58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E775486-20F3-49BD-A3FF-8A76C1A85A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2510941-FE6D-4933-8B69-7EC9A37B8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822D0E-A036-4A9D-AA5B-6618B5AF0D25}"/>
              </a:ext>
            </a:extLst>
          </p:cNvPr>
          <p:cNvSpPr>
            <a:spLocks noGrp="1"/>
          </p:cNvSpPr>
          <p:nvPr>
            <p:ph type="dt" sz="half" idx="10"/>
          </p:nvPr>
        </p:nvSpPr>
        <p:spPr/>
        <p:txBody>
          <a:bodyPr/>
          <a:lstStyle/>
          <a:p>
            <a:fld id="{B7AFE41F-78C7-437C-B4C9-9414277F03DF}" type="datetimeFigureOut">
              <a:rPr lang="en-GB" smtClean="0"/>
              <a:t>28/02/2019</a:t>
            </a:fld>
            <a:endParaRPr lang="en-GB" dirty="0"/>
          </a:p>
        </p:txBody>
      </p:sp>
      <p:sp>
        <p:nvSpPr>
          <p:cNvPr id="6" name="Footer Placeholder 5">
            <a:extLst>
              <a:ext uri="{FF2B5EF4-FFF2-40B4-BE49-F238E27FC236}">
                <a16:creationId xmlns:a16="http://schemas.microsoft.com/office/drawing/2014/main" id="{F5346011-DECF-4C99-BAAE-7A0462A74DE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9BD6C4F-5A26-45D5-BD90-7CC2AF6D672D}"/>
              </a:ext>
            </a:extLst>
          </p:cNvPr>
          <p:cNvSpPr>
            <a:spLocks noGrp="1"/>
          </p:cNvSpPr>
          <p:nvPr>
            <p:ph type="sldNum" sz="quarter" idx="12"/>
          </p:nvPr>
        </p:nvSpPr>
        <p:spPr/>
        <p:txBody>
          <a:bodyPr/>
          <a:lstStyle/>
          <a:p>
            <a:fld id="{41CBB64F-F95E-41AD-8708-AE022395CF3D}" type="slidenum">
              <a:rPr lang="en-GB" smtClean="0"/>
              <a:t>‹#›</a:t>
            </a:fld>
            <a:endParaRPr lang="en-GB" dirty="0"/>
          </a:p>
        </p:txBody>
      </p:sp>
    </p:spTree>
    <p:extLst>
      <p:ext uri="{BB962C8B-B14F-4D97-AF65-F5344CB8AC3E}">
        <p14:creationId xmlns:p14="http://schemas.microsoft.com/office/powerpoint/2010/main" val="16557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B59A67-57E7-4470-B0B0-B91CF593B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40F87-C161-4AB8-954A-40062189C8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EC4A8C-31EE-4EDD-9B5B-70AB6E1BC3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FE41F-78C7-437C-B4C9-9414277F03DF}" type="datetimeFigureOut">
              <a:rPr lang="en-GB" smtClean="0"/>
              <a:t>28/02/2019</a:t>
            </a:fld>
            <a:endParaRPr lang="en-GB" dirty="0"/>
          </a:p>
        </p:txBody>
      </p:sp>
      <p:sp>
        <p:nvSpPr>
          <p:cNvPr id="5" name="Footer Placeholder 4">
            <a:extLst>
              <a:ext uri="{FF2B5EF4-FFF2-40B4-BE49-F238E27FC236}">
                <a16:creationId xmlns:a16="http://schemas.microsoft.com/office/drawing/2014/main" id="{EF13D826-C0A3-43D0-B7AB-0F4EE48934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289A816E-5A31-4D0F-AB24-79152E0594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BB64F-F95E-41AD-8708-AE022395CF3D}" type="slidenum">
              <a:rPr lang="en-GB" smtClean="0"/>
              <a:t>‹#›</a:t>
            </a:fld>
            <a:endParaRPr lang="en-GB" dirty="0"/>
          </a:p>
        </p:txBody>
      </p:sp>
    </p:spTree>
    <p:extLst>
      <p:ext uri="{BB962C8B-B14F-4D97-AF65-F5344CB8AC3E}">
        <p14:creationId xmlns:p14="http://schemas.microsoft.com/office/powerpoint/2010/main" val="82608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26FBB1-68F0-49F1-AAB0-5729F8964770}"/>
              </a:ext>
            </a:extLst>
          </p:cNvPr>
          <p:cNvSpPr/>
          <p:nvPr/>
        </p:nvSpPr>
        <p:spPr>
          <a:xfrm>
            <a:off x="280416" y="228123"/>
            <a:ext cx="11253216" cy="6401753"/>
          </a:xfrm>
          <a:prstGeom prst="rect">
            <a:avLst/>
          </a:prstGeom>
        </p:spPr>
        <p:txBody>
          <a:bodyPr wrap="square">
            <a:spAutoFit/>
          </a:bodyPr>
          <a:lstStyle/>
          <a:p>
            <a:pPr algn="ctr">
              <a:spcAft>
                <a:spcPts val="0"/>
              </a:spcAft>
            </a:pPr>
            <a:r>
              <a:rPr lang="en-GB" sz="2000" b="1" dirty="0">
                <a:effectLst/>
                <a:latin typeface="Arial" panose="020B0604020202020204" pitchFamily="34" charset="0"/>
                <a:ea typeface="Times New Roman" panose="02020603050405020304" pitchFamily="18" charset="0"/>
              </a:rPr>
              <a:t>Matienzo Caves Project planning meeting 2019</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Clapham Reading Room Café – 6:30pm 9 March 2019</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Agenda</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 </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Welcome</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Approval of agenda and points for AOB</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Matienzo Cave Project report including update on w</a:t>
            </a:r>
            <a:r>
              <a:rPr lang="en-GB" dirty="0">
                <a:solidFill>
                  <a:srgbClr val="000000"/>
                </a:solidFill>
                <a:latin typeface="Arial" panose="020B0604020202020204" pitchFamily="34" charset="0"/>
                <a:ea typeface="Times New Roman" panose="02020603050405020304" pitchFamily="18" charset="0"/>
              </a:rPr>
              <a:t>eb site, Matienzo 60 - </a:t>
            </a:r>
            <a:r>
              <a:rPr lang="en-GB" sz="1400" dirty="0">
                <a:solidFill>
                  <a:srgbClr val="1D2129"/>
                </a:solidFill>
                <a:effectLst/>
                <a:latin typeface="Helvetica" panose="020B0604020202020204" pitchFamily="34" charset="0"/>
                <a:ea typeface="Times New Roman" panose="02020603050405020304" pitchFamily="18" charset="0"/>
              </a:rPr>
              <a:t>"Matienzo: 10 More Years" </a:t>
            </a:r>
            <a:r>
              <a:rPr lang="en-GB" dirty="0">
                <a:solidFill>
                  <a:srgbClr val="000000"/>
                </a:solidFill>
                <a:latin typeface="Arial" panose="020B0604020202020204" pitchFamily="34" charset="0"/>
                <a:ea typeface="Times New Roman" panose="02020603050405020304" pitchFamily="18" charset="0"/>
              </a:rPr>
              <a:t>and IT provision - </a:t>
            </a:r>
            <a:r>
              <a:rPr lang="en-GB" dirty="0">
                <a:latin typeface="Arial" panose="020B0604020202020204" pitchFamily="34" charset="0"/>
                <a:ea typeface="Times New Roman" panose="02020603050405020304" pitchFamily="18" charset="0"/>
              </a:rPr>
              <a:t>Juan</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Brief review of activity in 2018 - Phil P</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Expedition Equipment officer’s report – Big Steve</a:t>
            </a:r>
            <a:endParaRPr lang="en-GB"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Expedition Treasurer’s report - Suzie</a:t>
            </a:r>
            <a:endParaRPr lang="en-GB"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People planning to go at Easter and in Summer and when </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Primary arrangements and objectives for 20198 and who will take on these?  - All</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Possible objectives (will be on PowerPoint at meeting) to be discussed:</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Hydrology work – brief explanation of what should be planned over the next few years and who is willing to help and take part– Phil Papard</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Surveying – we need to re-survey various systems – who can help and take on tasks over the next few years?</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AOB &amp; Questions.</a:t>
            </a: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235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44717-C0E8-4031-AE3D-2CDD05281684}"/>
              </a:ext>
            </a:extLst>
          </p:cNvPr>
          <p:cNvSpPr>
            <a:spLocks noGrp="1"/>
          </p:cNvSpPr>
          <p:nvPr>
            <p:ph type="ctrTitle"/>
          </p:nvPr>
        </p:nvSpPr>
        <p:spPr/>
        <p:txBody>
          <a:bodyPr/>
          <a:lstStyle/>
          <a:p>
            <a:r>
              <a:rPr lang="en-GB" dirty="0"/>
              <a:t>Matienzo 2019</a:t>
            </a:r>
          </a:p>
        </p:txBody>
      </p:sp>
      <p:sp>
        <p:nvSpPr>
          <p:cNvPr id="3" name="Subtitle 2">
            <a:extLst>
              <a:ext uri="{FF2B5EF4-FFF2-40B4-BE49-F238E27FC236}">
                <a16:creationId xmlns:a16="http://schemas.microsoft.com/office/drawing/2014/main" id="{8CEC111C-F7D7-45A2-ACA2-F8DAB500D46F}"/>
              </a:ext>
            </a:extLst>
          </p:cNvPr>
          <p:cNvSpPr>
            <a:spLocks noGrp="1"/>
          </p:cNvSpPr>
          <p:nvPr>
            <p:ph type="subTitle" idx="1"/>
          </p:nvPr>
        </p:nvSpPr>
        <p:spPr/>
        <p:txBody>
          <a:bodyPr/>
          <a:lstStyle/>
          <a:p>
            <a:r>
              <a:rPr lang="en-GB" dirty="0"/>
              <a:t>Sites and projects to consider for Easter and Summer</a:t>
            </a:r>
          </a:p>
        </p:txBody>
      </p:sp>
    </p:spTree>
    <p:extLst>
      <p:ext uri="{BB962C8B-B14F-4D97-AF65-F5344CB8AC3E}">
        <p14:creationId xmlns:p14="http://schemas.microsoft.com/office/powerpoint/2010/main" val="2350791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0B04-743C-4CB1-A9F5-10691CB98242}"/>
              </a:ext>
            </a:extLst>
          </p:cNvPr>
          <p:cNvSpPr>
            <a:spLocks noGrp="1"/>
          </p:cNvSpPr>
          <p:nvPr>
            <p:ph type="title"/>
          </p:nvPr>
        </p:nvSpPr>
        <p:spPr>
          <a:xfrm>
            <a:off x="777240" y="90216"/>
            <a:ext cx="10515600" cy="610825"/>
          </a:xfrm>
        </p:spPr>
        <p:txBody>
          <a:bodyPr>
            <a:normAutofit fontScale="90000"/>
          </a:bodyPr>
          <a:lstStyle/>
          <a:p>
            <a:pPr algn="ctr"/>
            <a:r>
              <a:rPr lang="en-GB" dirty="0"/>
              <a:t>DIGS</a:t>
            </a:r>
          </a:p>
        </p:txBody>
      </p:sp>
      <p:sp>
        <p:nvSpPr>
          <p:cNvPr id="3" name="Content Placeholder 2">
            <a:extLst>
              <a:ext uri="{FF2B5EF4-FFF2-40B4-BE49-F238E27FC236}">
                <a16:creationId xmlns:a16="http://schemas.microsoft.com/office/drawing/2014/main" id="{A970B335-12B1-49EA-AB62-6363A0E6C76E}"/>
              </a:ext>
            </a:extLst>
          </p:cNvPr>
          <p:cNvSpPr>
            <a:spLocks noGrp="1"/>
          </p:cNvSpPr>
          <p:nvPr>
            <p:ph idx="1"/>
          </p:nvPr>
        </p:nvSpPr>
        <p:spPr>
          <a:xfrm>
            <a:off x="426721" y="737043"/>
            <a:ext cx="11408228" cy="5939245"/>
          </a:xfrm>
        </p:spPr>
        <p:txBody>
          <a:bodyPr>
            <a:noAutofit/>
          </a:bodyPr>
          <a:lstStyle/>
          <a:p>
            <a:r>
              <a:rPr lang="en-GB" sz="2400" dirty="0"/>
              <a:t>South Vega: 4853 &amp; 4854 – </a:t>
            </a:r>
            <a:r>
              <a:rPr lang="en-GB" sz="2000" dirty="0"/>
              <a:t>two sites high (630m) up but below ridge, above Volcano. Water heard running away in heavy rain. Need an exploratory dig.</a:t>
            </a:r>
          </a:p>
          <a:p>
            <a:r>
              <a:rPr lang="en-GB" sz="2400" dirty="0"/>
              <a:t>Seldesuto: 1298 – </a:t>
            </a:r>
            <a:r>
              <a:rPr lang="en-GB" sz="2000" dirty="0"/>
              <a:t>Site dug to pitch into a boulder chamber – way on needs snappering and best to-do on very hot day i.e. with good draught to check way on (maybe better in summer?)</a:t>
            </a:r>
          </a:p>
          <a:p>
            <a:r>
              <a:rPr lang="en-GB" sz="2400" dirty="0"/>
              <a:t>North Vega: 4716, 4645 – s</a:t>
            </a:r>
            <a:r>
              <a:rPr lang="en-GB" sz="2000" dirty="0"/>
              <a:t>ites high up, 1</a:t>
            </a:r>
            <a:r>
              <a:rPr lang="en-GB" sz="2000" baseline="30000" dirty="0"/>
              <a:t>st</a:t>
            </a:r>
            <a:r>
              <a:rPr lang="en-GB" sz="2000" dirty="0"/>
              <a:t> needing capping to open rift, 2</a:t>
            </a:r>
            <a:r>
              <a:rPr lang="en-GB" sz="2000" baseline="30000" dirty="0"/>
              <a:t>nd</a:t>
            </a:r>
            <a:r>
              <a:rPr lang="en-GB" sz="2000" dirty="0"/>
              <a:t> in wooded depression</a:t>
            </a:r>
          </a:p>
          <a:p>
            <a:r>
              <a:rPr lang="en-GB" sz="2400" dirty="0"/>
              <a:t>La Secada: 603 (</a:t>
            </a:r>
            <a:r>
              <a:rPr lang="en-GB" sz="2000" dirty="0"/>
              <a:t>Near the bar pot</a:t>
            </a:r>
            <a:r>
              <a:rPr lang="en-GB" sz="2400" dirty="0"/>
              <a:t>); 252 (4732); 880 (</a:t>
            </a:r>
            <a:r>
              <a:rPr lang="en-GB" sz="2000" dirty="0"/>
              <a:t>Two &amp; half fat ladies</a:t>
            </a:r>
            <a:r>
              <a:rPr lang="en-GB" sz="2400" dirty="0"/>
              <a:t>); 4805;</a:t>
            </a:r>
            <a:r>
              <a:rPr lang="en-GB" sz="2000" dirty="0"/>
              <a:t>– key digs to get access into SW area of Four Valley System (FVS) - </a:t>
            </a:r>
            <a:r>
              <a:rPr lang="en-GB" sz="2400" dirty="0"/>
              <a:t>1017 </a:t>
            </a:r>
            <a:r>
              <a:rPr lang="en-GB" sz="2000" dirty="0"/>
              <a:t>(Socks) between N Vega and FVS, current dug</a:t>
            </a:r>
          </a:p>
          <a:p>
            <a:r>
              <a:rPr lang="en-GB" sz="2400" dirty="0"/>
              <a:t>Fresnedo: 2522 – </a:t>
            </a:r>
            <a:r>
              <a:rPr lang="en-GB" sz="2000" dirty="0"/>
              <a:t>dig that should give access direct into the far end of </a:t>
            </a:r>
            <a:r>
              <a:rPr lang="en-GB" sz="2000" i="1" dirty="0"/>
              <a:t>Rampant Rabbit</a:t>
            </a:r>
            <a:r>
              <a:rPr lang="en-GB" sz="2000" dirty="0"/>
              <a:t> passage in Cueva del Torno, good progress in 2018 likely to only need a few days more work to get access.</a:t>
            </a:r>
          </a:p>
          <a:p>
            <a:r>
              <a:rPr lang="en-GB" sz="2400" dirty="0"/>
              <a:t>Riaño: 1800 (Fridge door cave) – </a:t>
            </a:r>
            <a:r>
              <a:rPr lang="en-GB" sz="2000" dirty="0"/>
              <a:t>if dry to dig blockage to connect to </a:t>
            </a:r>
            <a:r>
              <a:rPr lang="es-ES" sz="2000" dirty="0"/>
              <a:t>0103 (Cueva de la Espada)</a:t>
            </a:r>
            <a:endParaRPr lang="en-GB" sz="2000" dirty="0"/>
          </a:p>
          <a:p>
            <a:r>
              <a:rPr lang="en-GB" sz="2400" dirty="0"/>
              <a:t>Riolastras: 4781</a:t>
            </a:r>
            <a:r>
              <a:rPr lang="en-GB" sz="2000" dirty="0"/>
              <a:t> new shaft found, not descended or dug </a:t>
            </a:r>
            <a:endParaRPr lang="es-ES" sz="2000" dirty="0"/>
          </a:p>
          <a:p>
            <a:r>
              <a:rPr lang="en-GB" sz="2400" dirty="0"/>
              <a:t>Coterón Las Llanas: 4806; 4807 - </a:t>
            </a:r>
            <a:r>
              <a:rPr lang="en-GB" sz="2000" dirty="0"/>
              <a:t>to possible fenced shafts need checking out (seen from drone)</a:t>
            </a:r>
          </a:p>
          <a:p>
            <a:r>
              <a:rPr lang="en-GB" sz="2400" dirty="0"/>
              <a:t>Hornedo: 3048 - </a:t>
            </a:r>
            <a:r>
              <a:rPr lang="en-GB" dirty="0"/>
              <a:t> </a:t>
            </a:r>
            <a:r>
              <a:rPr lang="en-GB" sz="2000" dirty="0"/>
              <a:t>dig with good cold draught between Vaca and Nabo is worth an exploratory dig</a:t>
            </a:r>
          </a:p>
          <a:p>
            <a:r>
              <a:rPr lang="en-GB" sz="2400" dirty="0"/>
              <a:t>Cobadal : 4846; 4847</a:t>
            </a:r>
            <a:r>
              <a:rPr lang="en-GB" dirty="0"/>
              <a:t> </a:t>
            </a:r>
            <a:r>
              <a:rPr lang="en-GB" sz="2000" dirty="0"/>
              <a:t>– 1</a:t>
            </a:r>
            <a:r>
              <a:rPr lang="en-GB" sz="2000" baseline="30000" dirty="0"/>
              <a:t>st</a:t>
            </a:r>
            <a:r>
              <a:rPr lang="en-GB" sz="2000" dirty="0"/>
              <a:t> opened to short passage, more work needed; 2</a:t>
            </a:r>
            <a:r>
              <a:rPr lang="en-GB" sz="2000" baseline="30000" dirty="0"/>
              <a:t>nd</a:t>
            </a:r>
            <a:r>
              <a:rPr lang="en-GB" sz="2000" dirty="0"/>
              <a:t>  small hole needs work to get to possible chamber.</a:t>
            </a:r>
          </a:p>
        </p:txBody>
      </p:sp>
    </p:spTree>
    <p:extLst>
      <p:ext uri="{BB962C8B-B14F-4D97-AF65-F5344CB8AC3E}">
        <p14:creationId xmlns:p14="http://schemas.microsoft.com/office/powerpoint/2010/main" val="2543909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34084-1DB6-417C-8CE2-A3F65F7106A3}"/>
              </a:ext>
            </a:extLst>
          </p:cNvPr>
          <p:cNvSpPr>
            <a:spLocks noGrp="1"/>
          </p:cNvSpPr>
          <p:nvPr>
            <p:ph type="title"/>
          </p:nvPr>
        </p:nvSpPr>
        <p:spPr>
          <a:xfrm>
            <a:off x="838200" y="109093"/>
            <a:ext cx="10515600" cy="683387"/>
          </a:xfrm>
        </p:spPr>
        <p:txBody>
          <a:bodyPr>
            <a:normAutofit fontScale="90000"/>
          </a:bodyPr>
          <a:lstStyle/>
          <a:p>
            <a:pPr algn="ctr"/>
            <a:r>
              <a:rPr lang="en-GB" dirty="0"/>
              <a:t>Caves to push and survey</a:t>
            </a:r>
          </a:p>
        </p:txBody>
      </p:sp>
      <p:sp>
        <p:nvSpPr>
          <p:cNvPr id="3" name="Content Placeholder 2">
            <a:extLst>
              <a:ext uri="{FF2B5EF4-FFF2-40B4-BE49-F238E27FC236}">
                <a16:creationId xmlns:a16="http://schemas.microsoft.com/office/drawing/2014/main" id="{57DDD952-032B-4E89-9BB0-6E98C6F1DEA0}"/>
              </a:ext>
            </a:extLst>
          </p:cNvPr>
          <p:cNvSpPr>
            <a:spLocks noGrp="1"/>
          </p:cNvSpPr>
          <p:nvPr>
            <p:ph idx="1"/>
          </p:nvPr>
        </p:nvSpPr>
        <p:spPr>
          <a:xfrm>
            <a:off x="292608" y="707136"/>
            <a:ext cx="11484864" cy="5876544"/>
          </a:xfrm>
        </p:spPr>
        <p:txBody>
          <a:bodyPr>
            <a:normAutofit fontScale="92500" lnSpcReduction="10000"/>
          </a:bodyPr>
          <a:lstStyle/>
          <a:p>
            <a:r>
              <a:rPr lang="en-GB" dirty="0"/>
              <a:t>4669: Torca del Dron – entrance via an adjacent cave needs sorting, and possible side galleries entered, pushed and surveyed.</a:t>
            </a:r>
          </a:p>
          <a:p>
            <a:r>
              <a:rPr lang="en-GB" dirty="0"/>
              <a:t>0048: Cueva-Cubio de la Reñada – continue re-survey beyond breakdown chamber. Enter, explore and survey ramp in Itchy Crutch Series</a:t>
            </a:r>
          </a:p>
          <a:p>
            <a:r>
              <a:rPr lang="en-GB" dirty="0"/>
              <a:t>0713: Fuente Aquanaz – pushing Sarah Jean Passage; Rudolph Chamber and end sump area.</a:t>
            </a:r>
          </a:p>
          <a:p>
            <a:r>
              <a:rPr lang="en-GB" dirty="0"/>
              <a:t>3234: Cueva-Cubio del Llanio – trying to find link to 0105 Cueva de Riaño</a:t>
            </a:r>
          </a:p>
          <a:p>
            <a:r>
              <a:rPr lang="en-GB" dirty="0"/>
              <a:t>0071: Torca del Mostajo – push and survey work between Golden Void and possible link to Manchester series.</a:t>
            </a:r>
          </a:p>
          <a:p>
            <a:r>
              <a:rPr lang="en-GB" dirty="0"/>
              <a:t>0892: Torca del Regaton: dive sump off Spike Hall, push leads on survey marked with “?” on Sistema de Cubija survey.</a:t>
            </a:r>
          </a:p>
          <a:p>
            <a:r>
              <a:rPr lang="en-GB" dirty="0"/>
              <a:t>0107: Cueva Hoyuca – push Trident area via Carcaviezo</a:t>
            </a:r>
          </a:p>
          <a:p>
            <a:r>
              <a:rPr lang="en-GB" dirty="0"/>
              <a:t>0780: Torca de Corcada – continue capping and pushing at end of Fossil Route</a:t>
            </a:r>
          </a:p>
          <a:p>
            <a:r>
              <a:rPr lang="en-GB" dirty="0"/>
              <a:t>0427: Torca de Lastrilla – cap slot at bottom with possible link to 0075 Simas del Picón</a:t>
            </a:r>
          </a:p>
          <a:p>
            <a:endParaRPr lang="en-GB" dirty="0"/>
          </a:p>
          <a:p>
            <a:endParaRPr lang="en-GB" dirty="0"/>
          </a:p>
          <a:p>
            <a:endParaRPr lang="en-GB" dirty="0"/>
          </a:p>
        </p:txBody>
      </p:sp>
    </p:spTree>
    <p:extLst>
      <p:ext uri="{BB962C8B-B14F-4D97-AF65-F5344CB8AC3E}">
        <p14:creationId xmlns:p14="http://schemas.microsoft.com/office/powerpoint/2010/main" val="533969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34084-1DB6-417C-8CE2-A3F65F7106A3}"/>
              </a:ext>
            </a:extLst>
          </p:cNvPr>
          <p:cNvSpPr>
            <a:spLocks noGrp="1"/>
          </p:cNvSpPr>
          <p:nvPr>
            <p:ph type="title"/>
          </p:nvPr>
        </p:nvSpPr>
        <p:spPr>
          <a:xfrm>
            <a:off x="838200" y="23749"/>
            <a:ext cx="10515600" cy="683387"/>
          </a:xfrm>
        </p:spPr>
        <p:txBody>
          <a:bodyPr>
            <a:normAutofit fontScale="90000"/>
          </a:bodyPr>
          <a:lstStyle/>
          <a:p>
            <a:pPr algn="ctr"/>
            <a:r>
              <a:rPr lang="en-GB" dirty="0"/>
              <a:t>Caves to push and survey</a:t>
            </a:r>
          </a:p>
        </p:txBody>
      </p:sp>
      <p:sp>
        <p:nvSpPr>
          <p:cNvPr id="3" name="Content Placeholder 2">
            <a:extLst>
              <a:ext uri="{FF2B5EF4-FFF2-40B4-BE49-F238E27FC236}">
                <a16:creationId xmlns:a16="http://schemas.microsoft.com/office/drawing/2014/main" id="{57DDD952-032B-4E89-9BB0-6E98C6F1DEA0}"/>
              </a:ext>
            </a:extLst>
          </p:cNvPr>
          <p:cNvSpPr>
            <a:spLocks noGrp="1"/>
          </p:cNvSpPr>
          <p:nvPr>
            <p:ph idx="1"/>
          </p:nvPr>
        </p:nvSpPr>
        <p:spPr>
          <a:xfrm>
            <a:off x="292608" y="707136"/>
            <a:ext cx="11484864" cy="5876544"/>
          </a:xfrm>
        </p:spPr>
        <p:txBody>
          <a:bodyPr>
            <a:normAutofit lnSpcReduction="10000"/>
          </a:bodyPr>
          <a:lstStyle/>
          <a:p>
            <a:r>
              <a:rPr lang="en-GB" dirty="0"/>
              <a:t>0841: Cueva Fresnedo 2 – pushing at the passages and leads at the far end found in 2018.</a:t>
            </a:r>
          </a:p>
          <a:p>
            <a:r>
              <a:rPr lang="en-GB" dirty="0"/>
              <a:t>0733: Cueva Vallina – downstream (Rupert) and upstream Rio Rioja plus pushing etc in Vallina II and Sisters of Perpetual Indulgence areas</a:t>
            </a:r>
          </a:p>
          <a:p>
            <a:r>
              <a:rPr lang="en-GB" dirty="0"/>
              <a:t>1930: Sumidero de Cobadal – snapper and digging work to get up strongly draughting choke at western end.</a:t>
            </a:r>
          </a:p>
          <a:p>
            <a:r>
              <a:rPr lang="en-GB" dirty="0"/>
              <a:t>1800: Fridge Door Cave – diving, pushing and surveying if water is low enough in entrance area.</a:t>
            </a:r>
          </a:p>
          <a:p>
            <a:r>
              <a:rPr lang="en-GB" dirty="0"/>
              <a:t>3991: Cueva de Lolo (del Secretario) – digging out gravel from sump and pushing open passage beyond.</a:t>
            </a:r>
          </a:p>
          <a:p>
            <a:r>
              <a:rPr lang="en-GB" dirty="0"/>
              <a:t>0333: Torca de Azpilicueta/Reñada – pushing above western end above where water last seen/heard.</a:t>
            </a:r>
          </a:p>
          <a:p>
            <a:r>
              <a:rPr lang="en-GB" dirty="0"/>
              <a:t>1391: Volcano Cave – installing some shoring and pushing down what looks to be open draughting leads at bottom.</a:t>
            </a:r>
          </a:p>
          <a:p>
            <a:endParaRPr lang="en-GB" dirty="0"/>
          </a:p>
          <a:p>
            <a:endParaRPr lang="en-GB" dirty="0"/>
          </a:p>
        </p:txBody>
      </p:sp>
    </p:spTree>
    <p:extLst>
      <p:ext uri="{BB962C8B-B14F-4D97-AF65-F5344CB8AC3E}">
        <p14:creationId xmlns:p14="http://schemas.microsoft.com/office/powerpoint/2010/main" val="350241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24BD1-6355-421D-88E6-A71482841010}"/>
              </a:ext>
            </a:extLst>
          </p:cNvPr>
          <p:cNvSpPr>
            <a:spLocks noGrp="1"/>
          </p:cNvSpPr>
          <p:nvPr>
            <p:ph type="title"/>
          </p:nvPr>
        </p:nvSpPr>
        <p:spPr>
          <a:xfrm>
            <a:off x="838200" y="255928"/>
            <a:ext cx="10515600" cy="850217"/>
          </a:xfrm>
        </p:spPr>
        <p:txBody>
          <a:bodyPr/>
          <a:lstStyle/>
          <a:p>
            <a:pPr algn="ctr"/>
            <a:r>
              <a:rPr lang="en-GB" dirty="0"/>
              <a:t>Project Work Needed</a:t>
            </a:r>
          </a:p>
        </p:txBody>
      </p:sp>
      <p:sp>
        <p:nvSpPr>
          <p:cNvPr id="3" name="Content Placeholder 2">
            <a:extLst>
              <a:ext uri="{FF2B5EF4-FFF2-40B4-BE49-F238E27FC236}">
                <a16:creationId xmlns:a16="http://schemas.microsoft.com/office/drawing/2014/main" id="{701732F7-1562-4A56-8431-D9833BD746A2}"/>
              </a:ext>
            </a:extLst>
          </p:cNvPr>
          <p:cNvSpPr>
            <a:spLocks noGrp="1"/>
          </p:cNvSpPr>
          <p:nvPr>
            <p:ph idx="1"/>
          </p:nvPr>
        </p:nvSpPr>
        <p:spPr>
          <a:xfrm>
            <a:off x="324091" y="1106145"/>
            <a:ext cx="11252521" cy="5495927"/>
          </a:xfrm>
        </p:spPr>
        <p:txBody>
          <a:bodyPr/>
          <a:lstStyle/>
          <a:p>
            <a:r>
              <a:rPr lang="en-GB" dirty="0"/>
              <a:t>2691: Giant Panda Entrance – work to stabilise entrance and install tube.</a:t>
            </a:r>
          </a:p>
          <a:p>
            <a:r>
              <a:rPr lang="en-GB" dirty="0"/>
              <a:t>3916: BigMat Calf Hole – concrete and block work needed and remove much of scaffolding.</a:t>
            </a:r>
          </a:p>
          <a:p>
            <a:r>
              <a:rPr lang="en-GB" dirty="0"/>
              <a:t>1930: Sumidero de Cobadal – open up collapsed entrance and secure, possibly with tube.</a:t>
            </a:r>
          </a:p>
          <a:p>
            <a:r>
              <a:rPr lang="en-GB" dirty="0"/>
              <a:t>0081 Cueva de Carcavuezo – check entrance and clear out as needed</a:t>
            </a:r>
          </a:p>
          <a:p>
            <a:r>
              <a:rPr lang="en-GB" dirty="0"/>
              <a:t>3334: Road Works Pot – not now in our area, but we have some responsibility as our “guarding” chains have disappeared – to install some steel bars to stop accidental access by children and animals.</a:t>
            </a:r>
          </a:p>
          <a:p>
            <a:r>
              <a:rPr lang="en-GB" dirty="0"/>
              <a:t>1452: Hole in the Road – gate or similar needed to discourage child or animal access</a:t>
            </a:r>
          </a:p>
        </p:txBody>
      </p:sp>
    </p:spTree>
    <p:extLst>
      <p:ext uri="{BB962C8B-B14F-4D97-AF65-F5344CB8AC3E}">
        <p14:creationId xmlns:p14="http://schemas.microsoft.com/office/powerpoint/2010/main" val="153885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176CD-2D3F-47B5-B229-5DC78172C3D6}"/>
              </a:ext>
            </a:extLst>
          </p:cNvPr>
          <p:cNvSpPr>
            <a:spLocks noGrp="1"/>
          </p:cNvSpPr>
          <p:nvPr>
            <p:ph type="title"/>
          </p:nvPr>
        </p:nvSpPr>
        <p:spPr>
          <a:xfrm>
            <a:off x="838200" y="182245"/>
            <a:ext cx="10515600" cy="707771"/>
          </a:xfrm>
        </p:spPr>
        <p:txBody>
          <a:bodyPr/>
          <a:lstStyle/>
          <a:p>
            <a:pPr algn="ctr"/>
            <a:r>
              <a:rPr lang="en-GB" dirty="0"/>
              <a:t>Surveying and Recording</a:t>
            </a:r>
          </a:p>
        </p:txBody>
      </p:sp>
      <p:sp>
        <p:nvSpPr>
          <p:cNvPr id="3" name="Content Placeholder 2">
            <a:extLst>
              <a:ext uri="{FF2B5EF4-FFF2-40B4-BE49-F238E27FC236}">
                <a16:creationId xmlns:a16="http://schemas.microsoft.com/office/drawing/2014/main" id="{2804F454-C804-47CB-A996-5E2D58DF9DD1}"/>
              </a:ext>
            </a:extLst>
          </p:cNvPr>
          <p:cNvSpPr>
            <a:spLocks noGrp="1"/>
          </p:cNvSpPr>
          <p:nvPr>
            <p:ph idx="1"/>
          </p:nvPr>
        </p:nvSpPr>
        <p:spPr>
          <a:xfrm>
            <a:off x="553212" y="1024128"/>
            <a:ext cx="11085576" cy="5651627"/>
          </a:xfrm>
        </p:spPr>
        <p:txBody>
          <a:bodyPr>
            <a:normAutofit fontScale="92500" lnSpcReduction="10000"/>
          </a:bodyPr>
          <a:lstStyle/>
          <a:p>
            <a:r>
              <a:rPr lang="en-GB" dirty="0"/>
              <a:t>Have OruxMaps and its data downloaded from website, plus site descriptions, from website, on your phone/tablet. This will allow known sites to be identified and so new sites recorded, by GPS grid ref, photograph of entrance (close up and distant), and a brief description (size, approx. depth, if draughting etc).</a:t>
            </a:r>
          </a:p>
          <a:p>
            <a:r>
              <a:rPr lang="en-GB" dirty="0"/>
              <a:t>If new site or new cave passage explored please survey all significant finds (use what method you are familiar with) but please record: The centre line plus LRUD at each station, and critically recorded good passage details (water flow, air flow, formations, floor type, faults etc) and cross sections at relevant locations. Try to take photographs/video of typical passages, at this point they need not be competition quality, they are for record purposes.</a:t>
            </a:r>
          </a:p>
          <a:p>
            <a:r>
              <a:rPr lang="en-GB" dirty="0"/>
              <a:t>Write up finds as soon as possible after in log book (fresh in mind) including a brief description of new sites and passages found. And input photographs and surveys. If not drawing up survey immediately leave survey notes (if on paper) in a plastic A4 cover in the Matienzo Office ensuring the site and location  is marked on the notes.</a:t>
            </a:r>
          </a:p>
        </p:txBody>
      </p:sp>
    </p:spTree>
    <p:extLst>
      <p:ext uri="{BB962C8B-B14F-4D97-AF65-F5344CB8AC3E}">
        <p14:creationId xmlns:p14="http://schemas.microsoft.com/office/powerpoint/2010/main" val="92249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26FBB1-68F0-49F1-AAB0-5729F8964770}"/>
              </a:ext>
            </a:extLst>
          </p:cNvPr>
          <p:cNvSpPr/>
          <p:nvPr/>
        </p:nvSpPr>
        <p:spPr>
          <a:xfrm>
            <a:off x="280416" y="228123"/>
            <a:ext cx="11253216" cy="6401753"/>
          </a:xfrm>
          <a:prstGeom prst="rect">
            <a:avLst/>
          </a:prstGeom>
        </p:spPr>
        <p:txBody>
          <a:bodyPr wrap="square">
            <a:spAutoFit/>
          </a:bodyPr>
          <a:lstStyle/>
          <a:p>
            <a:pPr algn="ctr">
              <a:spcAft>
                <a:spcPts val="0"/>
              </a:spcAft>
            </a:pPr>
            <a:r>
              <a:rPr lang="en-GB" sz="2000" b="1" dirty="0">
                <a:effectLst/>
                <a:latin typeface="Arial" panose="020B0604020202020204" pitchFamily="34" charset="0"/>
                <a:ea typeface="Times New Roman" panose="02020603050405020304" pitchFamily="18" charset="0"/>
              </a:rPr>
              <a:t>Matienzo Caves Project planning meeting 2019</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Clapham Reading Room Café – 6:30pm 9 March 2019</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Agenda</a:t>
            </a:r>
            <a:endParaRPr lang="en-GB" dirty="0">
              <a:latin typeface="Times New Roman" panose="02020603050405020304" pitchFamily="18" charset="0"/>
              <a:ea typeface="Times New Roman" panose="02020603050405020304" pitchFamily="18" charset="0"/>
            </a:endParaRPr>
          </a:p>
          <a:p>
            <a:pPr algn="ctr">
              <a:spcAft>
                <a:spcPts val="0"/>
              </a:spcAft>
            </a:pPr>
            <a:r>
              <a:rPr lang="en-GB" sz="2000" b="1" dirty="0">
                <a:effectLst/>
                <a:latin typeface="Arial" panose="020B0604020202020204" pitchFamily="34" charset="0"/>
                <a:ea typeface="Times New Roman" panose="02020603050405020304" pitchFamily="18" charset="0"/>
              </a:rPr>
              <a:t> </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Welcome</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Approval of agenda and points for AOB</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Matienzo Cave Project report including update on w</a:t>
            </a:r>
            <a:r>
              <a:rPr lang="en-GB" dirty="0">
                <a:solidFill>
                  <a:srgbClr val="000000"/>
                </a:solidFill>
                <a:latin typeface="Arial" panose="020B0604020202020204" pitchFamily="34" charset="0"/>
                <a:ea typeface="Times New Roman" panose="02020603050405020304" pitchFamily="18" charset="0"/>
              </a:rPr>
              <a:t>eb site, Matienzo 60 - </a:t>
            </a:r>
            <a:r>
              <a:rPr lang="en-GB" sz="1400" dirty="0">
                <a:solidFill>
                  <a:srgbClr val="1D2129"/>
                </a:solidFill>
                <a:effectLst/>
                <a:latin typeface="Helvetica" panose="020B0604020202020204" pitchFamily="34" charset="0"/>
                <a:ea typeface="Times New Roman" panose="02020603050405020304" pitchFamily="18" charset="0"/>
              </a:rPr>
              <a:t>"Matienzo: 10 More Years" </a:t>
            </a:r>
            <a:r>
              <a:rPr lang="en-GB" dirty="0">
                <a:solidFill>
                  <a:srgbClr val="000000"/>
                </a:solidFill>
                <a:latin typeface="Arial" panose="020B0604020202020204" pitchFamily="34" charset="0"/>
                <a:ea typeface="Times New Roman" panose="02020603050405020304" pitchFamily="18" charset="0"/>
              </a:rPr>
              <a:t>and IT provision - </a:t>
            </a:r>
            <a:r>
              <a:rPr lang="en-GB" dirty="0">
                <a:latin typeface="Arial" panose="020B0604020202020204" pitchFamily="34" charset="0"/>
                <a:ea typeface="Times New Roman" panose="02020603050405020304" pitchFamily="18" charset="0"/>
              </a:rPr>
              <a:t>Juan</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Brief review of activity in 2018 - Phil P</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Expedition Equipment officer’s report – Big Steve</a:t>
            </a:r>
            <a:endParaRPr lang="en-GB"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Expedition Treasurer’s report - Suzie</a:t>
            </a:r>
            <a:endParaRPr lang="en-GB" dirty="0">
              <a:solidFill>
                <a:srgbClr val="000000"/>
              </a:solidFill>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People planning to go at Easter and in Summer and when </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Primary arrangements and objectives for 20198 and who will take on these?  - All</a:t>
            </a:r>
            <a:endParaRPr lang="en-GB" dirty="0">
              <a:latin typeface="Times New Roman" panose="02020603050405020304" pitchFamily="18" charset="0"/>
              <a:ea typeface="Times New Roman" panose="02020603050405020304" pitchFamily="18" charset="0"/>
            </a:endParaRPr>
          </a:p>
          <a:p>
            <a:pPr marL="342900" lvl="0" indent="-342900">
              <a:spcAft>
                <a:spcPts val="600"/>
              </a:spcAft>
              <a:buFont typeface="+mj-lt"/>
              <a:buAutoNum type="arabicPeriod"/>
              <a:tabLst>
                <a:tab pos="457200" algn="l"/>
              </a:tabLst>
            </a:pPr>
            <a:r>
              <a:rPr lang="en-GB" dirty="0">
                <a:latin typeface="Arial" panose="020B0604020202020204" pitchFamily="34" charset="0"/>
                <a:ea typeface="Times New Roman" panose="02020603050405020304" pitchFamily="18" charset="0"/>
              </a:rPr>
              <a:t>Possible objectives (will be on PowerPoint at meeting) to be discussed:</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Hydrology work – brief explanation of what should be planned over the next few years and who is willing to help and take part– Phil Papard</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Surveying – we need to re-survey various systems – who can help and take on tasks over the next few years?</a:t>
            </a:r>
            <a:endParaRPr lang="en-GB" dirty="0">
              <a:latin typeface="Times New Roman" panose="02020603050405020304" pitchFamily="18" charset="0"/>
              <a:ea typeface="Times New Roman" panose="02020603050405020304" pitchFamily="18" charset="0"/>
            </a:endParaRPr>
          </a:p>
          <a:p>
            <a:pPr marL="342900" lvl="0" indent="-342900">
              <a:spcBef>
                <a:spcPts val="600"/>
              </a:spcBef>
              <a:spcAft>
                <a:spcPts val="0"/>
              </a:spcAft>
              <a:buFont typeface="+mj-lt"/>
              <a:buAutoNum type="arabicPeriod"/>
              <a:tabLst>
                <a:tab pos="457200" algn="l"/>
              </a:tabLst>
            </a:pPr>
            <a:r>
              <a:rPr lang="en-GB" dirty="0">
                <a:solidFill>
                  <a:srgbClr val="000000"/>
                </a:solidFill>
                <a:latin typeface="Arial" panose="020B0604020202020204" pitchFamily="34" charset="0"/>
                <a:ea typeface="Times New Roman" panose="02020603050405020304" pitchFamily="18" charset="0"/>
              </a:rPr>
              <a:t>AOB &amp; Questions.</a:t>
            </a: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8722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5957</TotalTime>
  <Words>876</Words>
  <Application>Microsoft Office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Helvetica</vt:lpstr>
      <vt:lpstr>Times New Roman</vt:lpstr>
      <vt:lpstr>Office Theme</vt:lpstr>
      <vt:lpstr>PowerPoint Presentation</vt:lpstr>
      <vt:lpstr>Matienzo 2019</vt:lpstr>
      <vt:lpstr>DIGS</vt:lpstr>
      <vt:lpstr>Caves to push and survey</vt:lpstr>
      <vt:lpstr>Caves to push and survey</vt:lpstr>
      <vt:lpstr>Project Work Needed</vt:lpstr>
      <vt:lpstr>Surveying and Recording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Matienzo 2019</dc:title>
  <dc:creator>Philip Papard</dc:creator>
  <cp:lastModifiedBy>Philip Papard</cp:lastModifiedBy>
  <cp:revision>65</cp:revision>
  <dcterms:created xsi:type="dcterms:W3CDTF">2019-02-28T15:48:01Z</dcterms:created>
  <dcterms:modified xsi:type="dcterms:W3CDTF">2019-03-04T19:05:26Z</dcterms:modified>
</cp:coreProperties>
</file>